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Quicksand Bold" charset="1" panose="00000000000000000000"/>
      <p:regular r:id="rId19"/>
    </p:embeddedFont>
    <p:embeddedFont>
      <p:font typeface="Quicksand" charset="1" panose="000000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6264" y="1028700"/>
            <a:ext cx="1615652" cy="161565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23" t="0" r="-223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112269" y="7680301"/>
            <a:ext cx="16063461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Student name:</a:t>
            </a:r>
            <a:r>
              <a:rPr lang="en-US" sz="35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Phạm Hoàng Tuấn Tú | </a:t>
            </a:r>
            <a:r>
              <a:rPr lang="en-US" sz="3500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Student ID: </a:t>
            </a:r>
            <a:r>
              <a:rPr lang="en-US" sz="35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ITCSIU24092 </a:t>
            </a:r>
          </a:p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Group 01 – </a:t>
            </a:r>
            <a:r>
              <a:rPr lang="en-US" b="true" sz="350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Test room:</a:t>
            </a:r>
            <a:r>
              <a:rPr lang="en-US" sz="35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A2.312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649752" y="8966769"/>
            <a:ext cx="6988496" cy="525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97"/>
              </a:lnSpc>
              <a:spcBef>
                <a:spcPct val="0"/>
              </a:spcBef>
            </a:pPr>
            <a:r>
              <a:rPr lang="en-US" sz="314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Test date: 12/6/2025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10597" y="809202"/>
            <a:ext cx="11389920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INTERNATIONAL UNIVERSITY – VNU HCMC MIDTERM EXAMINATION (2024-2025 S2) </a:t>
            </a:r>
          </a:p>
          <a:p>
            <a:pPr algn="l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EN012IU SPEAKING AE2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56619" y="3473474"/>
            <a:ext cx="13774762" cy="3159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00"/>
              </a:lnSpc>
            </a:pPr>
            <a:r>
              <a:rPr lang="en-US" b="true" sz="600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CHALLENGE </a:t>
            </a:r>
            <a:r>
              <a:rPr lang="en-US" b="true" sz="600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YOURSELF TO STEP</a:t>
            </a:r>
            <a:r>
              <a:rPr lang="en-US" b="true" sz="6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OUT OF THE NORM</a:t>
            </a:r>
          </a:p>
          <a:p>
            <a:pPr algn="ctr" marL="0" indent="0" lvl="0">
              <a:lnSpc>
                <a:spcPts val="8001"/>
              </a:lnSpc>
            </a:pPr>
            <a:r>
              <a:rPr lang="en-US" b="true" sz="4000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Lessons from Khanh Vy Tran (TEDxVinschoolHanoi)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8" r="0" b="-888"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459" r="0" b="-10059"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79303" y="9008400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80659"/>
            <a:ext cx="9738360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References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397123"/>
            <a:ext cx="16230600" cy="5226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2" indent="-377821" lvl="1">
              <a:lnSpc>
                <a:spcPts val="6999"/>
              </a:lnSpc>
              <a:buFont typeface="Arial"/>
              <a:buChar char="•"/>
            </a:pPr>
            <a:r>
              <a:rPr lang="en-US" sz="3499" strike="noStrike" u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TEDxVi</a:t>
            </a:r>
            <a:r>
              <a:rPr lang="en-US" sz="3499" strike="noStrike" u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n</a:t>
            </a:r>
            <a:r>
              <a:rPr lang="en-US" sz="3499" strike="noStrike" u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schoolHanoi: Khanh Vy Tran’s Talk</a:t>
            </a:r>
          </a:p>
          <a:p>
            <a:pPr algn="l" marL="755642" indent="-377821" lvl="1">
              <a:lnSpc>
                <a:spcPts val="6999"/>
              </a:lnSpc>
              <a:buFont typeface="Arial"/>
              <a:buChar char="•"/>
            </a:pPr>
            <a:r>
              <a:rPr lang="en-US" sz="3499" strike="noStrike" u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Harvard Summer School Blog (2024) – Leaving Your Comfort Zone</a:t>
            </a:r>
          </a:p>
          <a:p>
            <a:pPr algn="l" marL="755642" indent="-377821" lvl="1">
              <a:lnSpc>
                <a:spcPts val="6999"/>
              </a:lnSpc>
              <a:buFont typeface="Arial"/>
              <a:buChar char="•"/>
            </a:pPr>
            <a:r>
              <a:rPr lang="en-US" sz="3499" strike="noStrike" u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Cornell Chronicle (2022) – Discomfort and Growth</a:t>
            </a:r>
          </a:p>
          <a:p>
            <a:pPr algn="l" marL="755642" indent="-377821" lvl="1">
              <a:lnSpc>
                <a:spcPts val="6999"/>
              </a:lnSpc>
              <a:buFont typeface="Arial"/>
              <a:buChar char="•"/>
            </a:pPr>
            <a:r>
              <a:rPr lang="en-US" sz="3499" strike="noStrike" u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Psychology Today (2023) – Why Stepping Out Promotes Learning</a:t>
            </a:r>
          </a:p>
          <a:p>
            <a:pPr algn="l" marL="755642" indent="-377821" lvl="1">
              <a:lnSpc>
                <a:spcPts val="6999"/>
              </a:lnSpc>
              <a:buFont typeface="Arial"/>
              <a:buChar char="•"/>
            </a:pPr>
            <a:r>
              <a:rPr lang="en-US" sz="3499" strike="noStrike" u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MSU 4-H Youth Study (2021) – Benefits of Safe Risk-Taking</a:t>
            </a:r>
          </a:p>
          <a:p>
            <a:pPr algn="l" marL="755642" indent="-377821" lvl="1">
              <a:lnSpc>
                <a:spcPts val="6999"/>
              </a:lnSpc>
              <a:buFont typeface="Arial"/>
              <a:buChar char="•"/>
            </a:pPr>
            <a:r>
              <a:rPr lang="en-US" sz="3499" strike="noStrike" u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Verywell Mind (2023) – Erikson’s Psychosocial Theory: Identity Stage</a:t>
            </a:r>
          </a:p>
        </p:txBody>
      </p:sp>
      <p:sp>
        <p:nvSpPr>
          <p:cNvPr name="AutoShape 5" id="5"/>
          <p:cNvSpPr/>
          <p:nvPr/>
        </p:nvSpPr>
        <p:spPr>
          <a:xfrm>
            <a:off x="11432350" y="990600"/>
            <a:ext cx="6492240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push dir="u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58756" y="3369664"/>
            <a:ext cx="12970488" cy="318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009"/>
              </a:lnSpc>
              <a:spcBef>
                <a:spcPct val="0"/>
              </a:spcBef>
            </a:pPr>
            <a:r>
              <a:rPr lang="en-US" b="true" sz="18577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Thank you</a:t>
            </a:r>
          </a:p>
        </p:txBody>
      </p:sp>
      <p:sp>
        <p:nvSpPr>
          <p:cNvPr name="AutoShape 3" id="3"/>
          <p:cNvSpPr/>
          <p:nvPr/>
        </p:nvSpPr>
        <p:spPr>
          <a:xfrm>
            <a:off x="5897880" y="2215083"/>
            <a:ext cx="6492240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304001" y="1116666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5897880" y="8159883"/>
            <a:ext cx="6492240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304001" y="9008400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69769"/>
            <a:ext cx="18288000" cy="10456769"/>
          </a:xfrm>
          <a:custGeom>
            <a:avLst/>
            <a:gdLst/>
            <a:ahLst/>
            <a:cxnLst/>
            <a:rect r="r" b="b" t="t" l="l"/>
            <a:pathLst>
              <a:path h="10456769" w="18288000">
                <a:moveTo>
                  <a:pt x="0" y="0"/>
                </a:moveTo>
                <a:lnTo>
                  <a:pt x="18288000" y="0"/>
                </a:lnTo>
                <a:lnTo>
                  <a:pt x="18288000" y="10456769"/>
                </a:lnTo>
                <a:lnTo>
                  <a:pt x="0" y="104567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33" r="0" b="-3761"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75913" y="2893807"/>
            <a:ext cx="15201900" cy="4946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9"/>
              </a:lnSpc>
            </a:pPr>
            <a:r>
              <a:rPr lang="en-US" b="true" sz="3999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Int</a:t>
            </a:r>
            <a:r>
              <a:rPr lang="en-US" b="true" sz="3999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rod</a:t>
            </a:r>
            <a:r>
              <a:rPr lang="en-US" b="true" sz="3999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ucti</a:t>
            </a:r>
            <a:r>
              <a:rPr lang="en-US" b="true" sz="3999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on</a:t>
            </a:r>
          </a:p>
          <a:p>
            <a:pPr algn="ctr">
              <a:lnSpc>
                <a:spcPts val="7999"/>
              </a:lnSpc>
            </a:pPr>
            <a:r>
              <a:rPr lang="en-US" b="true" sz="3999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Reasons/Needs (Why You Should Care)</a:t>
            </a:r>
          </a:p>
          <a:p>
            <a:pPr algn="ctr">
              <a:lnSpc>
                <a:spcPts val="7999"/>
              </a:lnSpc>
            </a:pPr>
            <a:r>
              <a:rPr lang="en-US" b="true" sz="3999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Implementation (Steps and Mindsets to Apply)</a:t>
            </a:r>
          </a:p>
          <a:p>
            <a:pPr algn="ctr">
              <a:lnSpc>
                <a:spcPts val="7999"/>
              </a:lnSpc>
            </a:pPr>
            <a:r>
              <a:rPr lang="en-US" b="true" sz="3999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Benefits/Impact (What You Gain)</a:t>
            </a:r>
          </a:p>
          <a:p>
            <a:pPr algn="ctr">
              <a:lnSpc>
                <a:spcPts val="7999"/>
              </a:lnSpc>
            </a:pPr>
            <a:r>
              <a:rPr lang="en-US" b="true" sz="3999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Conclusion and Call to Action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580659"/>
            <a:ext cx="8048163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Table Of Contents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304001" y="2316816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04001" y="8469111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1605072" cy="902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05072" cy="902853"/>
            </a:xfrm>
            <a:custGeom>
              <a:avLst/>
              <a:gdLst/>
              <a:ahLst/>
              <a:cxnLst/>
              <a:rect r="r" b="b" t="t" l="l"/>
              <a:pathLst>
                <a:path h="902853" w="1605072">
                  <a:moveTo>
                    <a:pt x="9737" y="0"/>
                  </a:moveTo>
                  <a:lnTo>
                    <a:pt x="1595336" y="0"/>
                  </a:lnTo>
                  <a:cubicBezTo>
                    <a:pt x="1600713" y="0"/>
                    <a:pt x="1605072" y="4359"/>
                    <a:pt x="1605072" y="9737"/>
                  </a:cubicBezTo>
                  <a:lnTo>
                    <a:pt x="1605072" y="893117"/>
                  </a:lnTo>
                  <a:cubicBezTo>
                    <a:pt x="1605072" y="898494"/>
                    <a:pt x="1600713" y="902853"/>
                    <a:pt x="1595336" y="902853"/>
                  </a:cubicBezTo>
                  <a:lnTo>
                    <a:pt x="9737" y="902853"/>
                  </a:lnTo>
                  <a:cubicBezTo>
                    <a:pt x="4359" y="902853"/>
                    <a:pt x="0" y="898494"/>
                    <a:pt x="0" y="893117"/>
                  </a:cubicBezTo>
                  <a:lnTo>
                    <a:pt x="0" y="9737"/>
                  </a:lnTo>
                  <a:cubicBezTo>
                    <a:pt x="0" y="4359"/>
                    <a:pt x="4359" y="0"/>
                    <a:pt x="9737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8666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637276" y="-53977"/>
            <a:ext cx="11332892" cy="1682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99"/>
              </a:lnSpc>
            </a:pPr>
            <a:r>
              <a:rPr lang="en-US" b="true" sz="3499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Quo</a:t>
            </a:r>
            <a:r>
              <a:rPr lang="en-US" b="true" sz="3499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te Khanh Vy:</a:t>
            </a:r>
            <a:r>
              <a:rPr lang="en-US" sz="34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“M</a:t>
            </a:r>
            <a:r>
              <a:rPr lang="en-US" sz="3499" strike="noStrike" u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y parents expected me to have the same path.”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2222"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767060" y="990600"/>
            <a:ext cx="6492240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144000" y="1826059"/>
            <a:ext cx="8780590" cy="6634883"/>
            <a:chOff x="0" y="0"/>
            <a:chExt cx="1360343" cy="10279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60343" cy="1027917"/>
            </a:xfrm>
            <a:custGeom>
              <a:avLst/>
              <a:gdLst/>
              <a:ahLst/>
              <a:cxnLst/>
              <a:rect r="r" b="b" t="t" l="l"/>
              <a:pathLst>
                <a:path h="1027917" w="1360343">
                  <a:moveTo>
                    <a:pt x="20279" y="0"/>
                  </a:moveTo>
                  <a:lnTo>
                    <a:pt x="1340064" y="0"/>
                  </a:lnTo>
                  <a:cubicBezTo>
                    <a:pt x="1351264" y="0"/>
                    <a:pt x="1360343" y="9079"/>
                    <a:pt x="1360343" y="20279"/>
                  </a:cubicBezTo>
                  <a:lnTo>
                    <a:pt x="1360343" y="1007638"/>
                  </a:lnTo>
                  <a:cubicBezTo>
                    <a:pt x="1360343" y="1018838"/>
                    <a:pt x="1351264" y="1027917"/>
                    <a:pt x="1340064" y="1027917"/>
                  </a:cubicBezTo>
                  <a:lnTo>
                    <a:pt x="20279" y="1027917"/>
                  </a:lnTo>
                  <a:cubicBezTo>
                    <a:pt x="9079" y="1027917"/>
                    <a:pt x="0" y="1018838"/>
                    <a:pt x="0" y="1007638"/>
                  </a:cubicBezTo>
                  <a:lnTo>
                    <a:pt x="0" y="20279"/>
                  </a:lnTo>
                  <a:cubicBezTo>
                    <a:pt x="0" y="9079"/>
                    <a:pt x="9079" y="0"/>
                    <a:pt x="20279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919" r="0" b="-919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580659"/>
            <a:ext cx="8115300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Implementation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012948"/>
            <a:ext cx="7443862" cy="5956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3" indent="-431796" lvl="1">
              <a:lnSpc>
                <a:spcPts val="7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I</a:t>
            </a:r>
            <a:r>
              <a:rPr lang="en-US" sz="3999" strike="noStrike" u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dentify your “spark”</a:t>
            </a:r>
          </a:p>
          <a:p>
            <a:pPr algn="l" marL="863593" indent="-431796" lvl="1">
              <a:lnSpc>
                <a:spcPts val="7999"/>
              </a:lnSpc>
              <a:buFont typeface="Arial"/>
              <a:buChar char="•"/>
            </a:pPr>
            <a:r>
              <a:rPr lang="en-US" sz="3999" strike="noStrike" u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Join a club, take a new class, volunteering</a:t>
            </a:r>
          </a:p>
          <a:p>
            <a:pPr algn="l" marL="863593" indent="-431796" lvl="1">
              <a:lnSpc>
                <a:spcPts val="7999"/>
              </a:lnSpc>
              <a:buFont typeface="Arial"/>
              <a:buChar char="•"/>
            </a:pPr>
            <a:r>
              <a:rPr lang="en-US" sz="3999" strike="noStrike" u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“Your unique qualities are strengths – don’t dilute them. Use them to shine.”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432350" y="990600"/>
            <a:ext cx="6492240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307801" y="2770585"/>
            <a:ext cx="7616789" cy="5755479"/>
            <a:chOff x="0" y="0"/>
            <a:chExt cx="1360343" cy="10279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60343" cy="1027917"/>
            </a:xfrm>
            <a:custGeom>
              <a:avLst/>
              <a:gdLst/>
              <a:ahLst/>
              <a:cxnLst/>
              <a:rect r="r" b="b" t="t" l="l"/>
              <a:pathLst>
                <a:path h="1027917" w="1360343">
                  <a:moveTo>
                    <a:pt x="23378" y="0"/>
                  </a:moveTo>
                  <a:lnTo>
                    <a:pt x="1336965" y="0"/>
                  </a:lnTo>
                  <a:cubicBezTo>
                    <a:pt x="1343165" y="0"/>
                    <a:pt x="1349112" y="2463"/>
                    <a:pt x="1353496" y="6847"/>
                  </a:cubicBezTo>
                  <a:cubicBezTo>
                    <a:pt x="1357880" y="11231"/>
                    <a:pt x="1360343" y="17178"/>
                    <a:pt x="1360343" y="23378"/>
                  </a:cubicBezTo>
                  <a:lnTo>
                    <a:pt x="1360343" y="1004539"/>
                  </a:lnTo>
                  <a:cubicBezTo>
                    <a:pt x="1360343" y="1010739"/>
                    <a:pt x="1357880" y="1016686"/>
                    <a:pt x="1353496" y="1021070"/>
                  </a:cubicBezTo>
                  <a:cubicBezTo>
                    <a:pt x="1349112" y="1025454"/>
                    <a:pt x="1343165" y="1027917"/>
                    <a:pt x="1336965" y="1027917"/>
                  </a:cubicBezTo>
                  <a:lnTo>
                    <a:pt x="23378" y="1027917"/>
                  </a:lnTo>
                  <a:cubicBezTo>
                    <a:pt x="17178" y="1027917"/>
                    <a:pt x="11231" y="1025454"/>
                    <a:pt x="6847" y="1021070"/>
                  </a:cubicBezTo>
                  <a:cubicBezTo>
                    <a:pt x="2463" y="1016686"/>
                    <a:pt x="0" y="1010739"/>
                    <a:pt x="0" y="1004539"/>
                  </a:cubicBezTo>
                  <a:lnTo>
                    <a:pt x="0" y="23378"/>
                  </a:lnTo>
                  <a:cubicBezTo>
                    <a:pt x="0" y="17178"/>
                    <a:pt x="2463" y="11231"/>
                    <a:pt x="6847" y="6847"/>
                  </a:cubicBezTo>
                  <a:cubicBezTo>
                    <a:pt x="11231" y="2463"/>
                    <a:pt x="17178" y="0"/>
                    <a:pt x="23378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6169" r="0" b="-16169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580659"/>
            <a:ext cx="9738360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Adopt a Growth Mindset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012948"/>
            <a:ext cx="8115300" cy="6965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3" indent="-431796" lvl="1">
              <a:lnSpc>
                <a:spcPts val="7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T</a:t>
            </a:r>
            <a:r>
              <a:rPr lang="en-US" sz="3999" strike="noStrike" u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emporary discomfort means progress</a:t>
            </a:r>
          </a:p>
          <a:p>
            <a:pPr algn="l" marL="863593" indent="-431796" lvl="1">
              <a:lnSpc>
                <a:spcPts val="7999"/>
              </a:lnSpc>
              <a:buFont typeface="Arial"/>
              <a:buChar char="•"/>
            </a:pPr>
            <a:r>
              <a:rPr lang="en-US" sz="3999" strike="noStrike" u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Ask, </a:t>
            </a:r>
            <a:r>
              <a:rPr lang="en-US" b="true" sz="3999" strike="noStrike" u="non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“What can I learn?”</a:t>
            </a:r>
            <a:r>
              <a:rPr lang="en-US" sz="3999" strike="noStrike" u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if something does not work out</a:t>
            </a:r>
          </a:p>
          <a:p>
            <a:pPr algn="l" marL="863593" indent="-431796" lvl="1">
              <a:lnSpc>
                <a:spcPts val="7999"/>
              </a:lnSpc>
              <a:buFont typeface="Arial"/>
              <a:buChar char="•"/>
            </a:pPr>
            <a:r>
              <a:rPr lang="en-US" sz="3999" strike="noStrike" u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“You can improve. Every setback is just a setup for a comeback.”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47632" y="95297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26290" y="2297567"/>
            <a:ext cx="5246370" cy="3547485"/>
            <a:chOff x="0" y="0"/>
            <a:chExt cx="812800" cy="5495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549598"/>
            </a:xfrm>
            <a:custGeom>
              <a:avLst/>
              <a:gdLst/>
              <a:ahLst/>
              <a:cxnLst/>
              <a:rect r="r" b="b" t="t" l="l"/>
              <a:pathLst>
                <a:path h="549598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515658"/>
                  </a:lnTo>
                  <a:cubicBezTo>
                    <a:pt x="812800" y="534403"/>
                    <a:pt x="797604" y="549598"/>
                    <a:pt x="778860" y="549598"/>
                  </a:cubicBezTo>
                  <a:lnTo>
                    <a:pt x="33940" y="549598"/>
                  </a:lnTo>
                  <a:cubicBezTo>
                    <a:pt x="15196" y="549598"/>
                    <a:pt x="0" y="534403"/>
                    <a:pt x="0" y="515658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4"/>
              <a:stretch>
                <a:fillRect l="-10373" t="0" r="-10373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520815" y="5409962"/>
            <a:ext cx="5246370" cy="3547485"/>
            <a:chOff x="0" y="0"/>
            <a:chExt cx="812800" cy="5495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549598"/>
            </a:xfrm>
            <a:custGeom>
              <a:avLst/>
              <a:gdLst/>
              <a:ahLst/>
              <a:cxnLst/>
              <a:rect r="r" b="b" t="t" l="l"/>
              <a:pathLst>
                <a:path h="549598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515658"/>
                  </a:lnTo>
                  <a:cubicBezTo>
                    <a:pt x="812800" y="534403"/>
                    <a:pt x="797604" y="549598"/>
                    <a:pt x="778860" y="549598"/>
                  </a:cubicBezTo>
                  <a:lnTo>
                    <a:pt x="33940" y="549598"/>
                  </a:lnTo>
                  <a:cubicBezTo>
                    <a:pt x="15196" y="549598"/>
                    <a:pt x="0" y="534403"/>
                    <a:pt x="0" y="515658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2438" r="0" b="-2438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514433" y="2297567"/>
            <a:ext cx="5246370" cy="3547485"/>
            <a:chOff x="0" y="0"/>
            <a:chExt cx="812800" cy="5495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549598"/>
            </a:xfrm>
            <a:custGeom>
              <a:avLst/>
              <a:gdLst/>
              <a:ahLst/>
              <a:cxnLst/>
              <a:rect r="r" b="b" t="t" l="l"/>
              <a:pathLst>
                <a:path h="549598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515658"/>
                  </a:lnTo>
                  <a:cubicBezTo>
                    <a:pt x="812800" y="534403"/>
                    <a:pt x="797604" y="549598"/>
                    <a:pt x="778860" y="549598"/>
                  </a:cubicBezTo>
                  <a:lnTo>
                    <a:pt x="33940" y="549598"/>
                  </a:lnTo>
                  <a:cubicBezTo>
                    <a:pt x="15196" y="549598"/>
                    <a:pt x="0" y="534403"/>
                    <a:pt x="0" y="515658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6"/>
              <a:stretch>
                <a:fillRect l="-10104" t="0" r="-10104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580659"/>
            <a:ext cx="11534821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Expa</a:t>
            </a:r>
            <a:r>
              <a:rPr lang="en-US" b="true" sz="6399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nd Your Horizons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5792" y="5759173"/>
            <a:ext cx="5407367" cy="908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999"/>
              </a:lnSpc>
            </a:pPr>
            <a:r>
              <a:rPr lang="en-US" sz="39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Try</a:t>
            </a:r>
            <a:r>
              <a:rPr lang="en-US" sz="39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new environments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02382" y="8871568"/>
            <a:ext cx="4083235" cy="908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999"/>
              </a:lnSpc>
            </a:pPr>
            <a:r>
              <a:rPr lang="en-US" sz="39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Meet new people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71148" y="5759173"/>
            <a:ext cx="4532940" cy="908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999"/>
              </a:lnSpc>
            </a:pPr>
            <a:r>
              <a:rPr lang="en-US" sz="39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Lear</a:t>
            </a:r>
            <a:r>
              <a:rPr lang="en-US" sz="39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n continuously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DAGj8JFLgQ0</dc:identifier>
  <dcterms:modified xsi:type="dcterms:W3CDTF">2011-08-01T06:04:30Z</dcterms:modified>
  <cp:revision>1</cp:revision>
  <dc:title>SPEAKING AE2 S2 2025 - Phạm Hoàng Tuấn Tú</dc:title>
</cp:coreProperties>
</file>